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4" r:id="rId3"/>
    <p:sldId id="265" r:id="rId4"/>
    <p:sldId id="266" r:id="rId5"/>
    <p:sldId id="259" r:id="rId6"/>
    <p:sldId id="260" r:id="rId7"/>
    <p:sldId id="261" r:id="rId8"/>
    <p:sldId id="262" r:id="rId9"/>
    <p:sldId id="263" r:id="rId10"/>
    <p:sldId id="26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Pasta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339-484F-87EE-5F1E73E23A6E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339-484F-87EE-5F1E73E23A6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339-484F-87EE-5F1E73E23A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Planilha1!$A$4:$A$5</c:f>
              <c:strCache>
                <c:ptCount val="2"/>
                <c:pt idx="0">
                  <c:v>Não</c:v>
                </c:pt>
                <c:pt idx="1">
                  <c:v>Sim</c:v>
                </c:pt>
              </c:strCache>
            </c:strRef>
          </c:cat>
          <c:val>
            <c:numRef>
              <c:f>Planilha1!$B$4:$B$5</c:f>
              <c:numCache>
                <c:formatCode>0.00%</c:formatCode>
                <c:ptCount val="2"/>
                <c:pt idx="0">
                  <c:v>0.79500000000000004</c:v>
                </c:pt>
                <c:pt idx="1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39-484F-87EE-5F1E73E23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10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339-484F-87EE-5F1E73E23A6E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339-484F-87EE-5F1E73E23A6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339-484F-87EE-5F1E73E23A6E}"/>
                </c:ext>
              </c:extLst>
            </c:dLbl>
            <c:dLbl>
              <c:idx val="1"/>
              <c:layout>
                <c:manualLayout>
                  <c:x val="-4.6173324134480033E-2"/>
                  <c:y val="-0.166416448078231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339-484F-87EE-5F1E73E23A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Planilha1!$A$4:$A$5</c:f>
              <c:strCache>
                <c:ptCount val="2"/>
                <c:pt idx="0">
                  <c:v>Não</c:v>
                </c:pt>
                <c:pt idx="1">
                  <c:v>Sim</c:v>
                </c:pt>
              </c:strCache>
            </c:strRef>
          </c:cat>
          <c:val>
            <c:numRef>
              <c:f>Planilha1!$B$4:$B$5</c:f>
              <c:numCache>
                <c:formatCode>0.00%</c:formatCode>
                <c:ptCount val="2"/>
                <c:pt idx="0">
                  <c:v>0.79500000000000004</c:v>
                </c:pt>
                <c:pt idx="1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39-484F-87EE-5F1E73E23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797344522260422"/>
          <c:y val="0.79019283703918886"/>
          <c:w val="0.19444864434259773"/>
          <c:h val="7.75047861017320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solidFill>
                <a:schemeClr val="bg2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67E-472D-804C-F4DAD1AE325A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67E-472D-804C-F4DAD1AE32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67E-472D-804C-F4DAD1AE325A}"/>
              </c:ext>
            </c:extLst>
          </c:dPt>
          <c:dPt>
            <c:idx val="3"/>
            <c:bubble3D val="0"/>
            <c:spPr>
              <a:solidFill>
                <a:srgbClr val="FF3399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67E-472D-804C-F4DAD1AE325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67E-472D-804C-F4DAD1AE325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67E-472D-804C-F4DAD1AE325A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67E-472D-804C-F4DAD1AE325A}"/>
              </c:ext>
            </c:extLst>
          </c:dPt>
          <c:dPt>
            <c:idx val="7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bg2">
                    <a:lumMod val="50000"/>
                  </a:schemeClr>
                </a:solidFill>
              </a:ln>
              <a:effectLst/>
              <a:sp3d contourW="25400">
                <a:contourClr>
                  <a:schemeClr val="bg2">
                    <a:lumMod val="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67E-472D-804C-F4DAD1AE325A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67E-472D-804C-F4DAD1AE325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67E-472D-804C-F4DAD1AE325A}"/>
                </c:ext>
              </c:extLst>
            </c:dLbl>
            <c:dLbl>
              <c:idx val="6"/>
              <c:layout>
                <c:manualLayout>
                  <c:x val="5.7650338699495061E-2"/>
                  <c:y val="6.412112088930043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67E-472D-804C-F4DAD1AE32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Planilha1!$A$12:$A$19</c:f>
              <c:strCache>
                <c:ptCount val="8"/>
                <c:pt idx="0">
                  <c:v>Brinquedos ou Jogos</c:v>
                </c:pt>
                <c:pt idx="1">
                  <c:v>Móveis/Eletrodomésticos/Eletrônicos</c:v>
                </c:pt>
                <c:pt idx="2">
                  <c:v>Naõ sei</c:v>
                </c:pt>
                <c:pt idx="3">
                  <c:v>Notebooks/Computadores</c:v>
                </c:pt>
                <c:pt idx="4">
                  <c:v>Outro</c:v>
                </c:pt>
                <c:pt idx="5">
                  <c:v>Roupas/Calçados/Acessórios</c:v>
                </c:pt>
                <c:pt idx="6">
                  <c:v>Tablets/Celulares</c:v>
                </c:pt>
                <c:pt idx="7">
                  <c:v>Vídeo Game/Jogos/Acessórios gamers</c:v>
                </c:pt>
              </c:strCache>
            </c:strRef>
          </c:cat>
          <c:val>
            <c:numRef>
              <c:f>Planilha1!$B$12:$B$19</c:f>
              <c:numCache>
                <c:formatCode>0.00%</c:formatCode>
                <c:ptCount val="8"/>
                <c:pt idx="0">
                  <c:v>5.8999999999999997E-2</c:v>
                </c:pt>
                <c:pt idx="1">
                  <c:v>0.33700000000000002</c:v>
                </c:pt>
                <c:pt idx="2">
                  <c:v>5.6000000000000001E-2</c:v>
                </c:pt>
                <c:pt idx="3">
                  <c:v>3.5000000000000003E-2</c:v>
                </c:pt>
                <c:pt idx="4">
                  <c:v>2.7E-2</c:v>
                </c:pt>
                <c:pt idx="5">
                  <c:v>0.29099999999999998</c:v>
                </c:pt>
                <c:pt idx="6">
                  <c:v>0.152</c:v>
                </c:pt>
                <c:pt idx="7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67E-472D-804C-F4DAD1AE32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314100225360159E-3"/>
          <c:y val="0.70699776045699658"/>
          <c:w val="0.81720771993693597"/>
          <c:h val="0.237060031808002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Planilha1!$A$28:$A$29</cx:f>
        <cx:lvl ptCount="2">
          <cx:pt idx="0">Não</cx:pt>
          <cx:pt idx="1">Sim</cx:pt>
        </cx:lvl>
      </cx:strDim>
      <cx:numDim type="val">
        <cx:f>Planilha1!$B$28:$B$29</cx:f>
        <cx:lvl ptCount="2" formatCode="0,00%">
          <cx:pt idx="0">0.58899999999999997</cx:pt>
          <cx:pt idx="1">0.41099999999999998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/>
            </a:pPr>
            <a:endParaRPr lang="pt-BR"/>
          </a:p>
        </cx:rich>
      </cx:tx>
    </cx:title>
    <cx:plotArea>
      <cx:plotAreaRegion>
        <cx:series layoutId="waterfall" uniqueId="{4F2725BC-A437-4C5C-9842-A362DB4317B9}">
          <cx:dataPt idx="1">
            <cx:spPr>
              <a:solidFill>
                <a:srgbClr val="00FF00"/>
              </a:solidFill>
            </cx:spPr>
          </cx:dataPt>
          <cx:dataLabels pos="outEnd">
            <cx:visibility seriesName="0" categoryName="0" value="1"/>
          </cx:dataLabels>
          <cx:dataId val="0"/>
          <cx:layoutPr>
            <cx:subtotals/>
          </cx:layoutPr>
        </cx:series>
      </cx:plotAreaRegion>
      <cx:axis id="0">
        <cx:catScaling gapWidth="0.5"/>
        <cx:tickLabels/>
      </cx:axis>
      <cx:axis id="1">
        <cx:valScaling/>
        <cx:majorGridlines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Planilha1!$A$38:$A$44</c:f>
              <c:strCache>
                <c:ptCount val="7"/>
                <c:pt idx="0">
                  <c:v>Menos de 600</c:v>
                </c:pt>
                <c:pt idx="1">
                  <c:v>De 600 a 1200</c:v>
                </c:pt>
                <c:pt idx="2">
                  <c:v>De 1200 a 1800</c:v>
                </c:pt>
                <c:pt idx="3">
                  <c:v>De 1800 a 2400</c:v>
                </c:pt>
                <c:pt idx="4">
                  <c:v>De 2400 a 3000</c:v>
                </c:pt>
                <c:pt idx="5">
                  <c:v>De 3000 a 3600</c:v>
                </c:pt>
                <c:pt idx="6">
                  <c:v>3600 e mais</c:v>
                </c:pt>
              </c:strCache>
            </c:strRef>
          </c:cat>
          <c:val>
            <c:numRef>
              <c:f>Planilha1!$B$38:$B$44</c:f>
              <c:numCache>
                <c:formatCode>0.00%</c:formatCode>
                <c:ptCount val="7"/>
                <c:pt idx="0">
                  <c:v>0.49</c:v>
                </c:pt>
                <c:pt idx="1">
                  <c:v>0.24299999999999999</c:v>
                </c:pt>
                <c:pt idx="2">
                  <c:v>0.112</c:v>
                </c:pt>
                <c:pt idx="3">
                  <c:v>0.112</c:v>
                </c:pt>
                <c:pt idx="4">
                  <c:v>0.02</c:v>
                </c:pt>
                <c:pt idx="5">
                  <c:v>0.02</c:v>
                </c:pt>
                <c:pt idx="6">
                  <c:v>3.0000000000000001E-3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A-42C5-AD43-0657DB82F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74130416"/>
        <c:axId val="1474133328"/>
        <c:axId val="0"/>
      </c:bar3DChart>
      <c:catAx>
        <c:axId val="147413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4133328"/>
        <c:crosses val="autoZero"/>
        <c:auto val="1"/>
        <c:lblAlgn val="ctr"/>
        <c:lblOffset val="100"/>
        <c:noMultiLvlLbl val="0"/>
      </c:catAx>
      <c:valAx>
        <c:axId val="147413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4130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Planilha1!$A$57</c:f>
              <c:strCache>
                <c:ptCount val="1"/>
                <c:pt idx="0">
                  <c:v>Pretendo comprar a distância por mídias sociais ou telefone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0359093824254017E-17"/>
                  <c:y val="-2.5735294117647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C16-4F1F-B645-497107ECEE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Planilha1!$B$57</c:f>
              <c:numCache>
                <c:formatCode>0.00%</c:formatCode>
                <c:ptCount val="1"/>
                <c:pt idx="0">
                  <c:v>4.9000000000000002E-2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16-4F1F-B645-497107ECEEFC}"/>
            </c:ext>
          </c:extLst>
        </c:ser>
        <c:ser>
          <c:idx val="1"/>
          <c:order val="1"/>
          <c:tx>
            <c:strRef>
              <c:f>Planilha1!$A$58</c:f>
              <c:strCache>
                <c:ptCount val="1"/>
                <c:pt idx="0">
                  <c:v>Pretendo comprar pelo site da empresa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4028610970127105E-3"/>
                  <c:y val="-2.5735294117647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C16-4F1F-B645-497107ECEE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Planilha1!$B$58</c:f>
              <c:numCache>
                <c:formatCode>0.00%</c:formatCode>
                <c:ptCount val="1"/>
                <c:pt idx="0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16-4F1F-B645-497107ECEEFC}"/>
            </c:ext>
          </c:extLst>
        </c:ser>
        <c:ser>
          <c:idx val="2"/>
          <c:order val="2"/>
          <c:tx>
            <c:strRef>
              <c:f>Planilha1!$A$59</c:f>
              <c:strCache>
                <c:ptCount val="1"/>
                <c:pt idx="0">
                  <c:v>Pretendo comprar presencialmente de uma loja física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8057221940253411E-3"/>
                  <c:y val="-1.1029411764705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C16-4F1F-B645-497107ECEE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Planilha1!$B$59</c:f>
              <c:numCache>
                <c:formatCode>0.00%</c:formatCode>
                <c:ptCount val="1"/>
                <c:pt idx="0">
                  <c:v>0.81599999999999995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C16-4F1F-B645-497107ECE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1542400"/>
        <c:axId val="1591543232"/>
        <c:axId val="0"/>
      </c:bar3DChart>
      <c:catAx>
        <c:axId val="159154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91543232"/>
        <c:crosses val="autoZero"/>
        <c:auto val="1"/>
        <c:lblAlgn val="ctr"/>
        <c:lblOffset val="100"/>
        <c:noMultiLvlLbl val="0"/>
      </c:catAx>
      <c:valAx>
        <c:axId val="159154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9154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333-4082-9E29-A15A265C8081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333-4082-9E29-A15A265C80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Planilha1!$A$68:$A$69</c:f>
              <c:strCache>
                <c:ptCount val="2"/>
                <c:pt idx="0">
                  <c:v>Parcelado</c:v>
                </c:pt>
                <c:pt idx="1">
                  <c:v>À vista (débito ou dinheiro)</c:v>
                </c:pt>
              </c:strCache>
            </c:strRef>
          </c:cat>
          <c:val>
            <c:numRef>
              <c:f>Planilha1!$B$68:$B$69</c:f>
              <c:numCache>
                <c:formatCode>0.00%</c:formatCode>
                <c:ptCount val="2"/>
                <c:pt idx="0">
                  <c:v>0.502</c:v>
                </c:pt>
                <c:pt idx="1">
                  <c:v>0.498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33-4082-9E29-A15A265C8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  <cs:bodyPr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  <cs:bodyPr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  <cs:bodyPr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59FFB-9449-48EC-BB13-67F9452CADFD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DC52E-12FD-42E5-AF75-52ADAEA824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93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8073-AED6-4B4E-AA6B-319EBACCC935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CC3E-5D60-4D6E-8CE3-E1FE3024E3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654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8073-AED6-4B4E-AA6B-319EBACCC935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CC3E-5D60-4D6E-8CE3-E1FE3024E3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06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8073-AED6-4B4E-AA6B-319EBACCC935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CC3E-5D60-4D6E-8CE3-E1FE3024E3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34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8073-AED6-4B4E-AA6B-319EBACCC935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CC3E-5D60-4D6E-8CE3-E1FE3024E3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634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262" y="4617436"/>
            <a:ext cx="1921476" cy="1921476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Editar estilos de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98073-AED6-4B4E-AA6B-319EBACCC935}" type="datetimeFigureOut">
              <a:rPr lang="pt-BR" smtClean="0"/>
              <a:t>18/11/2021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9CC3E-5D60-4D6E-8CE3-E1FE3024E3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0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181764" y="1807153"/>
            <a:ext cx="7557655" cy="2968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PESQUISA BLACK FRIDAY 2021 – CONSUMIDORES</a:t>
            </a:r>
          </a:p>
          <a:p>
            <a:pPr marL="0" indent="0">
              <a:buNone/>
            </a:pPr>
            <a:r>
              <a:rPr lang="pt-BR" b="1" dirty="0" smtClean="0"/>
              <a:t>ESTADO DE MATO GROSSO DO SUL</a:t>
            </a:r>
          </a:p>
          <a:p>
            <a:pPr marL="0" indent="0">
              <a:buNone/>
            </a:pPr>
            <a:r>
              <a:rPr lang="pt-BR" b="1" dirty="0" smtClean="0"/>
              <a:t>REALIZAÇÃO FECOMÉRCIO-MS/SEBRAE-MS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</p:txBody>
      </p:sp>
      <p:pic>
        <p:nvPicPr>
          <p:cNvPr id="1026" name="Picture 2" descr="Categorias mais vendidas da Black Friday 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90" y="1012827"/>
            <a:ext cx="3635664" cy="227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868216" y="2561822"/>
            <a:ext cx="48583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COORDENAÇÃO E ANÁLISE DA PESQUISA</a:t>
            </a:r>
            <a:endParaRPr lang="pt-BR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Regiane Dedé de Oliveira– IPF/MS</a:t>
            </a:r>
            <a:endParaRPr lang="pt-BR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Vanessa Schmidt - SEBRAE/MS</a:t>
            </a:r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714837" y="1638492"/>
            <a:ext cx="430414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EQUIPE TÉCNICA – APOIO</a:t>
            </a:r>
          </a:p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Leandro Lins– ÓTIMA Consultoria e Inteligência de Mercado</a:t>
            </a:r>
          </a:p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Rodrigo Maia Marcelo </a:t>
            </a:r>
            <a:r>
              <a:rPr lang="pt-BR" sz="1400" dirty="0" err="1">
                <a:solidFill>
                  <a:srgbClr val="000000"/>
                </a:solidFill>
                <a:latin typeface="YACgEZ1cb1Q 0"/>
              </a:rPr>
              <a:t>Pirani</a:t>
            </a:r>
            <a:r>
              <a:rPr lang="pt-BR" sz="1400" dirty="0">
                <a:solidFill>
                  <a:srgbClr val="000000"/>
                </a:solidFill>
                <a:latin typeface="YACgEZ1cb1Q 0"/>
              </a:rPr>
              <a:t> – SEBRAE/MS</a:t>
            </a:r>
          </a:p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Sandra Amarilha – SEBRAE/MS</a:t>
            </a:r>
          </a:p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Isabela Carvalho Fernandes – SEBRAE/MS</a:t>
            </a:r>
          </a:p>
          <a:p>
            <a:r>
              <a:rPr lang="pt-BR" sz="1400" dirty="0">
                <a:solidFill>
                  <a:srgbClr val="000000"/>
                </a:solidFill>
                <a:latin typeface="YACgEZ1cb1Q 0"/>
              </a:rPr>
              <a:t>Priscila Amanda </a:t>
            </a:r>
            <a:r>
              <a:rPr lang="pt-BR" sz="1400" dirty="0" err="1">
                <a:solidFill>
                  <a:srgbClr val="000000"/>
                </a:solidFill>
                <a:latin typeface="YACgEZ1cb1Q 0"/>
              </a:rPr>
              <a:t>Ducatti</a:t>
            </a:r>
            <a:r>
              <a:rPr lang="pt-BR" sz="1400" dirty="0">
                <a:solidFill>
                  <a:srgbClr val="000000"/>
                </a:solidFill>
                <a:latin typeface="YACgEZ1cb1Q 0"/>
              </a:rPr>
              <a:t> – SEBRAE/MS</a:t>
            </a:r>
            <a:endParaRPr lang="pt-BR" sz="1400" dirty="0">
              <a:solidFill>
                <a:srgbClr val="000000"/>
              </a:solidFill>
              <a:effectLst/>
              <a:latin typeface="YACgEZ1cb1Q 0"/>
            </a:endParaRPr>
          </a:p>
        </p:txBody>
      </p:sp>
      <p:pic>
        <p:nvPicPr>
          <p:cNvPr id="11" name="Imagem 10"/>
          <p:cNvPicPr/>
          <p:nvPr/>
        </p:nvPicPr>
        <p:blipFill rotWithShape="1">
          <a:blip r:embed="rId2"/>
          <a:srcRect l="8820" t="17350" r="7220" b="60493"/>
          <a:stretch/>
        </p:blipFill>
        <p:spPr bwMode="auto">
          <a:xfrm>
            <a:off x="6419274" y="4611226"/>
            <a:ext cx="5477164" cy="14274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CaixaDeTexto 11"/>
          <p:cNvSpPr txBox="1"/>
          <p:nvPr/>
        </p:nvSpPr>
        <p:spPr>
          <a:xfrm>
            <a:off x="7730836" y="414637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REALIZAÇÃO</a:t>
            </a:r>
            <a:endParaRPr lang="pt-BR" b="1" dirty="0"/>
          </a:p>
        </p:txBody>
      </p:sp>
      <p:sp>
        <p:nvSpPr>
          <p:cNvPr id="13" name="Retângulo 12"/>
          <p:cNvSpPr/>
          <p:nvPr/>
        </p:nvSpPr>
        <p:spPr>
          <a:xfrm>
            <a:off x="868217" y="1638492"/>
            <a:ext cx="48583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PERÍODO DE REALIZAÇÃO DA PESQUISA</a:t>
            </a:r>
          </a:p>
          <a:p>
            <a:r>
              <a:rPr lang="pt-BR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22/10/2021 À 18/11/2021</a:t>
            </a:r>
          </a:p>
          <a:p>
            <a:r>
              <a:rPr lang="pt-BR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1.508 questionários válidos excluindo os </a:t>
            </a:r>
            <a:r>
              <a:rPr lang="pt-BR" spc="-3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outliers</a:t>
            </a:r>
            <a:endParaRPr lang="pt-BR" spc="-3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pc="-3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868215" y="3485152"/>
            <a:ext cx="40270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PESQUISA DE CAMPO - ÓTIMA CONSULTORIA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6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944541"/>
              </p:ext>
            </p:extLst>
          </p:nvPr>
        </p:nvGraphicFramePr>
        <p:xfrm>
          <a:off x="3191163" y="1838036"/>
          <a:ext cx="5019963" cy="335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022927" y="1049770"/>
            <a:ext cx="9718964" cy="695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VOCÊ PRETENDE COMPRAR NO BLACK FRIDAY?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3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900354"/>
              </p:ext>
            </p:extLst>
          </p:nvPr>
        </p:nvGraphicFramePr>
        <p:xfrm>
          <a:off x="232206" y="1242134"/>
          <a:ext cx="5028163" cy="301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683880" y="967576"/>
            <a:ext cx="9718964" cy="695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VOCÊ PRETENDE COMPRAR NO BLACK FRIDAY? </a:t>
            </a:r>
            <a:endParaRPr lang="pt-BR" dirty="0"/>
          </a:p>
        </p:txBody>
      </p:sp>
      <p:sp>
        <p:nvSpPr>
          <p:cNvPr id="7" name="Seta em Curva para Baixo 6"/>
          <p:cNvSpPr/>
          <p:nvPr/>
        </p:nvSpPr>
        <p:spPr>
          <a:xfrm>
            <a:off x="4602822" y="1663478"/>
            <a:ext cx="2301412" cy="50436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66021"/>
              </p:ext>
            </p:extLst>
          </p:nvPr>
        </p:nvGraphicFramePr>
        <p:xfrm>
          <a:off x="6000107" y="2211132"/>
          <a:ext cx="3312379" cy="1361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6073">
                  <a:extLst>
                    <a:ext uri="{9D8B030D-6E8A-4147-A177-3AD203B41FA5}">
                      <a16:colId xmlns:a16="http://schemas.microsoft.com/office/drawing/2014/main" val="2044114996"/>
                    </a:ext>
                  </a:extLst>
                </a:gridCol>
                <a:gridCol w="836306">
                  <a:extLst>
                    <a:ext uri="{9D8B030D-6E8A-4147-A177-3AD203B41FA5}">
                      <a16:colId xmlns:a16="http://schemas.microsoft.com/office/drawing/2014/main" val="3108425078"/>
                    </a:ext>
                  </a:extLst>
                </a:gridCol>
              </a:tblGrid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Bonito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0,46%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47548356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Campo Grande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6,90%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9160398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Corumbá/Ladário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2,45%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77987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Coxim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1,66%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6315164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Dourados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3,45%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91372119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Ponta Porã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2,92%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2613286"/>
                  </a:ext>
                </a:extLst>
              </a:tr>
              <a:tr h="19445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Três Lagoas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 dirty="0">
                          <a:effectLst/>
                        </a:rPr>
                        <a:t>2,65%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33089819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52871"/>
              </p:ext>
            </p:extLst>
          </p:nvPr>
        </p:nvGraphicFramePr>
        <p:xfrm>
          <a:off x="2632454" y="4119937"/>
          <a:ext cx="3213541" cy="1821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5975">
                  <a:extLst>
                    <a:ext uri="{9D8B030D-6E8A-4147-A177-3AD203B41FA5}">
                      <a16:colId xmlns:a16="http://schemas.microsoft.com/office/drawing/2014/main" val="3667051574"/>
                    </a:ext>
                  </a:extLst>
                </a:gridCol>
                <a:gridCol w="682522">
                  <a:extLst>
                    <a:ext uri="{9D8B030D-6E8A-4147-A177-3AD203B41FA5}">
                      <a16:colId xmlns:a16="http://schemas.microsoft.com/office/drawing/2014/main" val="3851738095"/>
                    </a:ext>
                  </a:extLst>
                </a:gridCol>
                <a:gridCol w="682522">
                  <a:extLst>
                    <a:ext uri="{9D8B030D-6E8A-4147-A177-3AD203B41FA5}">
                      <a16:colId xmlns:a16="http://schemas.microsoft.com/office/drawing/2014/main" val="1792745411"/>
                    </a:ext>
                  </a:extLst>
                </a:gridCol>
                <a:gridCol w="682522">
                  <a:extLst>
                    <a:ext uri="{9D8B030D-6E8A-4147-A177-3AD203B41FA5}">
                      <a16:colId xmlns:a16="http://schemas.microsoft.com/office/drawing/2014/main" val="2520589758"/>
                    </a:ext>
                  </a:extLst>
                </a:gridCol>
              </a:tblGrid>
              <a:tr h="20241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MUNICÍPIOS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SIM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TOTAL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83108865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Bonito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92,39%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7,61%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55757329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Campo Grande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70,29%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29,71%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09388949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Corumbá/Ladário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74,83%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25,17%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55556463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Coxim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88,99%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11,01%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5243553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Dourados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79,03%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20,97%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62423095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Ponta Porã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79,15%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20,85%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04625566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Três Lagoas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82,83%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17,17%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100%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5625588"/>
                  </a:ext>
                </a:extLst>
              </a:tr>
              <a:tr h="20241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Total Geral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79,51%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u="none" strike="noStrike">
                          <a:effectLst/>
                        </a:rPr>
                        <a:t>20,49%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 smtClean="0">
                          <a:effectLst/>
                        </a:rPr>
                        <a:t>   100,00</a:t>
                      </a:r>
                      <a:r>
                        <a:rPr lang="pt-BR" sz="1100" u="none" strike="noStrike" dirty="0">
                          <a:effectLst/>
                        </a:rPr>
                        <a:t>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63203785"/>
                  </a:ext>
                </a:extLst>
              </a:tr>
            </a:tbl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3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46567" y="2002526"/>
            <a:ext cx="10504968" cy="303730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735251" y="1306624"/>
            <a:ext cx="9718964" cy="69590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TICKET MÉDIO E MONTANTE A SER MOVIMENTADO NA ECONOMIA</a:t>
            </a:r>
            <a:endParaRPr lang="pt-BR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/>
          <a:srcRect l="33992" t="22248" r="35659" b="19664"/>
          <a:stretch/>
        </p:blipFill>
        <p:spPr>
          <a:xfrm>
            <a:off x="6083831" y="2232838"/>
            <a:ext cx="2172676" cy="233916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 rotWithShape="1">
          <a:blip r:embed="rId3"/>
          <a:srcRect l="33809" t="23252" r="35731" b="17449"/>
          <a:stretch/>
        </p:blipFill>
        <p:spPr>
          <a:xfrm>
            <a:off x="2955703" y="2305052"/>
            <a:ext cx="2070100" cy="226695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0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15915"/>
              </p:ext>
            </p:extLst>
          </p:nvPr>
        </p:nvGraphicFramePr>
        <p:xfrm>
          <a:off x="1022927" y="1667633"/>
          <a:ext cx="7592290" cy="431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1022927" y="1049770"/>
            <a:ext cx="8001000" cy="695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TIPO DE MERCADORIA BUSCADA NO BLACK FRIDAY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0417" y="1179080"/>
            <a:ext cx="11067474" cy="695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VOCÊ IRÁ APROVEITAR A BLACK FRIDAY PARA AS COMPRAS DE NATAL?</a:t>
            </a:r>
            <a:endParaRPr lang="pt-BR" dirty="0"/>
          </a:p>
        </p:txBody>
      </p:sp>
      <mc:AlternateContent xmlns:mc="http://schemas.openxmlformats.org/markup-compatibility/2006">
        <mc:Choice xmlns:cx="http://schemas.microsoft.com/office/drawing/2014/chartex" Requires="cx">
          <p:graphicFrame>
            <p:nvGraphicFramePr>
              <p:cNvPr id="4" name="Gráfico 3"/>
              <p:cNvGraphicFramePr/>
              <p:nvPr>
                <p:extLst>
                  <p:ext uri="{D42A27DB-BD31-4B8C-83A1-F6EECF244321}">
                    <p14:modId xmlns:p14="http://schemas.microsoft.com/office/powerpoint/2010/main" val="199961267"/>
                  </p:ext>
                </p:extLst>
              </p:nvPr>
            </p:nvGraphicFramePr>
            <p:xfrm>
              <a:off x="2013528" y="1874982"/>
              <a:ext cx="5606471" cy="3426691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Gráfico 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13528" y="1874982"/>
                <a:ext cx="5606471" cy="3426691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59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818" y="623310"/>
            <a:ext cx="10515600" cy="1325563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+mn-lt"/>
                <a:ea typeface="+mn-ea"/>
                <a:cs typeface="+mn-cs"/>
              </a:rPr>
              <a:t>ATÉ QUANTOS REAIS  PRETENDE GASTAR NO BLACK FRIDAY</a:t>
            </a:r>
            <a:endParaRPr lang="pt-BR" sz="24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7618113"/>
              </p:ext>
            </p:extLst>
          </p:nvPr>
        </p:nvGraphicFramePr>
        <p:xfrm>
          <a:off x="1967345" y="1930401"/>
          <a:ext cx="6022110" cy="3786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3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026" y="614507"/>
            <a:ext cx="11012055" cy="1325563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+mn-lt"/>
                <a:ea typeface="+mn-ea"/>
                <a:cs typeface="+mn-cs"/>
              </a:rPr>
              <a:t>COMO PRETENDE REALIZAR SUAS COMPRAS NO BLACK FRIDAY</a:t>
            </a:r>
            <a:endParaRPr lang="pt-BR" sz="24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314452"/>
              </p:ext>
            </p:extLst>
          </p:nvPr>
        </p:nvGraphicFramePr>
        <p:xfrm>
          <a:off x="2854036" y="1701800"/>
          <a:ext cx="6126452" cy="3738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5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9727" y="521710"/>
            <a:ext cx="10515600" cy="1325563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+mn-lt"/>
                <a:ea typeface="+mn-ea"/>
                <a:cs typeface="+mn-cs"/>
              </a:rPr>
              <a:t>COMO PRETENDE PAGAR NESTA BLACK FRIDAY?</a:t>
            </a:r>
            <a:endParaRPr lang="pt-BR" sz="24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408723"/>
              </p:ext>
            </p:extLst>
          </p:nvPr>
        </p:nvGraphicFramePr>
        <p:xfrm>
          <a:off x="1699492" y="1727200"/>
          <a:ext cx="5911272" cy="3971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5" y="5216155"/>
            <a:ext cx="1413727" cy="76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246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YACgEZ1cb1Q 0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ATÉ QUANTOS REAIS  PRETENDE GASTAR NO BLACK FRIDAY</vt:lpstr>
      <vt:lpstr>COMO PRETENDE REALIZAR SUAS COMPRAS NO BLACK FRIDAY</vt:lpstr>
      <vt:lpstr>COMO PRETENDE PAGAR NESTA BLACK FRIDAY?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estagiario.comunica</dc:creator>
  <cp:lastModifiedBy>Regiane Oliveira</cp:lastModifiedBy>
  <cp:revision>25</cp:revision>
  <dcterms:created xsi:type="dcterms:W3CDTF">2021-07-20T20:11:22Z</dcterms:created>
  <dcterms:modified xsi:type="dcterms:W3CDTF">2021-11-18T21:06:52Z</dcterms:modified>
</cp:coreProperties>
</file>